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  <p:sldMasterId id="2147483648" r:id="rId5"/>
  </p:sldMasterIdLst>
  <p:notesMasterIdLst>
    <p:notesMasterId r:id="rId35"/>
  </p:notesMasterIdLst>
  <p:sldIdLst>
    <p:sldId id="666" r:id="rId6"/>
    <p:sldId id="257" r:id="rId7"/>
    <p:sldId id="889" r:id="rId8"/>
    <p:sldId id="671" r:id="rId9"/>
    <p:sldId id="921" r:id="rId10"/>
    <p:sldId id="907" r:id="rId11"/>
    <p:sldId id="908" r:id="rId12"/>
    <p:sldId id="909" r:id="rId13"/>
    <p:sldId id="670" r:id="rId14"/>
    <p:sldId id="672" r:id="rId15"/>
    <p:sldId id="674" r:id="rId16"/>
    <p:sldId id="904" r:id="rId17"/>
    <p:sldId id="911" r:id="rId18"/>
    <p:sldId id="912" r:id="rId19"/>
    <p:sldId id="913" r:id="rId20"/>
    <p:sldId id="914" r:id="rId21"/>
    <p:sldId id="915" r:id="rId22"/>
    <p:sldId id="916" r:id="rId23"/>
    <p:sldId id="902" r:id="rId24"/>
    <p:sldId id="910" r:id="rId25"/>
    <p:sldId id="917" r:id="rId26"/>
    <p:sldId id="882" r:id="rId27"/>
    <p:sldId id="675" r:id="rId28"/>
    <p:sldId id="918" r:id="rId29"/>
    <p:sldId id="919" r:id="rId30"/>
    <p:sldId id="906" r:id="rId31"/>
    <p:sldId id="920" r:id="rId32"/>
    <p:sldId id="883" r:id="rId33"/>
    <p:sldId id="737" r:id="rId3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76ED9C-82B5-44FC-B15F-C93684E7616A}">
          <p14:sldIdLst>
            <p14:sldId id="666"/>
            <p14:sldId id="257"/>
            <p14:sldId id="889"/>
            <p14:sldId id="671"/>
            <p14:sldId id="921"/>
            <p14:sldId id="907"/>
            <p14:sldId id="908"/>
            <p14:sldId id="909"/>
            <p14:sldId id="670"/>
            <p14:sldId id="672"/>
            <p14:sldId id="674"/>
            <p14:sldId id="904"/>
            <p14:sldId id="911"/>
            <p14:sldId id="912"/>
            <p14:sldId id="913"/>
            <p14:sldId id="914"/>
            <p14:sldId id="915"/>
            <p14:sldId id="916"/>
            <p14:sldId id="902"/>
            <p14:sldId id="910"/>
            <p14:sldId id="917"/>
            <p14:sldId id="882"/>
            <p14:sldId id="675"/>
            <p14:sldId id="918"/>
            <p14:sldId id="919"/>
            <p14:sldId id="906"/>
            <p14:sldId id="920"/>
            <p14:sldId id="883"/>
            <p14:sldId id="7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9" autoAdjust="0"/>
    <p:restoredTop sz="93772" autoAdjust="0"/>
  </p:normalViewPr>
  <p:slideViewPr>
    <p:cSldViewPr snapToGrid="0">
      <p:cViewPr varScale="1">
        <p:scale>
          <a:sx n="107" d="100"/>
          <a:sy n="107" d="100"/>
        </p:scale>
        <p:origin x="7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8A9B0A-FF9F-4D3F-B2EE-D79E2E7C7B47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35D3AE-C4E0-4552-B08D-5134B760EF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2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F228EFC-3DC5-C825-8211-B43DCD6DAF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34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908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879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725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6721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Box 15 thru 18 – applicable when FAI pertains to an assy…otherwise enter 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57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944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4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30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858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20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67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783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37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788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17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12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12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835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0688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498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8A9B0-80EF-A34D-B345-E2DEC5501E01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44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5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41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4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26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06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12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Rev change and no impact FAIs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D3AE-C4E0-4552-B08D-5134B760EF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1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52B7-FA59-4C6D-A400-3D2E8B1E27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this is a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0930BA-5973-4C08-B3DB-F2FADCAE4A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FFC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56D2F-FD8A-423E-8539-F122CDF48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2E836-C0C5-47BC-B0E2-F2930846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8F4-2BB4-4AE4-8EE0-EAC60C94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FE14-B835-47DE-B918-BD05ACEC7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3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3AB7C6-FC43-4B8C-B2B3-778DEB23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61400-8F68-40D8-A5AF-6C44C0DB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64331-C112-493D-AC81-AE996DAE8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7FE14-B835-47DE-B918-BD05ACEC7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227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895D3-CA60-4E0A-8525-F998ECA13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B1CDB-6C63-4712-86C2-73849B61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746279"/>
            <a:ext cx="11036267" cy="442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CC002-D65F-42D3-996F-21F6D809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3812" y="6194026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87684-0E57-4C45-9761-B7384981E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36406" y="61940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CCE02-8B9B-41B2-BD69-A0259500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79" y="61722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522A15-42F3-4EE6-A661-9E4BAF9D7B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8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8B52F-C83C-4741-A2F6-A82C40578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5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2DD6B-A365-44E8-9CEF-9A204FE55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291EC-D1AB-4377-A078-F040AB05C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32BEA-C3CB-4990-A1EF-8F5EE80636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800" y="617378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31310-5E92-49DB-957C-70B8F04F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52900" y="61790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93B3B-E852-41FA-BEBE-340F52F17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6887" y="617378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522A15-42F3-4EE6-A661-9E4BAF9D7B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32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9091A-7F3F-4EF6-B6F3-360F9956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2B6F3-9002-410B-AC20-ED1A73838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CEF67-9291-4684-AE4F-E9AF2B0C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2714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0E5B-6662-4246-B490-8BB6D968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2714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5AA7E-3A81-40E8-A092-D03FD1786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8470" y="6232386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522A15-42F3-4EE6-A661-9E4BAF9D7B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8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3253-9C64-457A-84E4-058C16C11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15900-F1B9-4A4F-A78B-82F5575CD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94171-AC4E-4ACD-85F7-163160ECB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DB11A-6167-41A5-B90E-03B3B4A19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696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5D768-2844-42EF-B817-B180607D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69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13521-063D-4521-B60A-F2F2F6ED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8165" y="6208921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522A15-42F3-4EE6-A661-9E4BAF9D7B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4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3DEAE-AC97-4FB8-B8F2-A7DF72FC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1352212" cy="4965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90F8A-7DC2-4502-A362-6DE3F760E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7D52B-BCED-433A-9837-90F70DD4DC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B71207-213A-47D4-97B6-F5943A33E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B89C3-0F47-419A-9A0E-F98A3018AB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1FC38D-F8DF-4636-8E6D-DDB14135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9788" y="618966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E1140A-3514-473A-BC54-EC396542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0188" y="618966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4ED0B-91C6-47E8-AB72-5F9B6F6BA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449" y="6189663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FB522A15-42F3-4EE6-A661-9E4BAF9D7B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38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8B48-968C-46A4-B7C6-F9CCA2304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E11C6-3A32-4FE6-8922-8BA081C1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87385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44559-FF10-46BD-A723-BE60088A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87385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C7D72-0594-4DB5-B8D1-7FF68AA9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87385"/>
            <a:ext cx="2743200" cy="365125"/>
          </a:xfrm>
          <a:prstGeom prst="rect">
            <a:avLst/>
          </a:prstGeom>
        </p:spPr>
        <p:txBody>
          <a:bodyPr/>
          <a:lstStyle/>
          <a:p>
            <a:fld id="{FB522A15-42F3-4EE6-A661-9E4BAF9D7B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0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5CFFE-BDC8-4AAD-A038-55DFCF25C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12897-5B71-46AA-B6F0-9065B4B82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63EA5-D9DE-4F11-89C9-F67FE188B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7FE14-B835-47DE-B918-BD05ACEC797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4C472-5627-42F4-AC52-92F100B03D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83A08-B118-4615-ACFD-437A2440D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87"/>
            <a:ext cx="11353800" cy="524441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702CC-CCC7-48C7-A39B-5436464B4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3812" y="1630017"/>
            <a:ext cx="11036267" cy="4970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FB63BE-F6AD-4AF4-A289-819EF90F958D}"/>
              </a:ext>
            </a:extLst>
          </p:cNvPr>
          <p:cNvSpPr/>
          <p:nvPr/>
        </p:nvSpPr>
        <p:spPr>
          <a:xfrm>
            <a:off x="0" y="1"/>
            <a:ext cx="838200" cy="48629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>
              <a:defRPr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219B93-5D1F-46FB-9FC7-007B090ECEB7}"/>
              </a:ext>
            </a:extLst>
          </p:cNvPr>
          <p:cNvSpPr/>
          <p:nvPr/>
        </p:nvSpPr>
        <p:spPr>
          <a:xfrm>
            <a:off x="0" y="4862947"/>
            <a:ext cx="838200" cy="1995055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434">
              <a:defRPr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0223D30-A178-4BE5-9D79-98B81B32C26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0826" t="59758" r="68881" b="21571"/>
          <a:stretch/>
        </p:blipFill>
        <p:spPr>
          <a:xfrm>
            <a:off x="0" y="4945051"/>
            <a:ext cx="838200" cy="1909667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58BA3563-11C2-4E38-B867-29F8AE1CADB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43512" y="251363"/>
            <a:ext cx="1466933" cy="42830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54C1DF6-CCD1-4FA7-BB8A-03858A67BFCE}"/>
              </a:ext>
            </a:extLst>
          </p:cNvPr>
          <p:cNvSpPr/>
          <p:nvPr userDrawn="1"/>
        </p:nvSpPr>
        <p:spPr>
          <a:xfrm>
            <a:off x="4949591" y="6600305"/>
            <a:ext cx="1915820" cy="2576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70748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lierquality@ottoexcellence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upplierquality@ottoexcellence.com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7F2811-382B-C248-9727-832D0625E6B2}"/>
              </a:ext>
            </a:extLst>
          </p:cNvPr>
          <p:cNvSpPr/>
          <p:nvPr/>
        </p:nvSpPr>
        <p:spPr>
          <a:xfrm>
            <a:off x="1588" y="0"/>
            <a:ext cx="12188825" cy="5288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12" name="Picture Placeholder 3">
            <a:extLst>
              <a:ext uri="{FF2B5EF4-FFF2-40B4-BE49-F238E27FC236}">
                <a16:creationId xmlns:a16="http://schemas.microsoft.com/office/drawing/2014/main" id="{A12824DD-637A-4633-B6AC-D70AB1652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13555" r="14320" b="41136"/>
          <a:stretch/>
        </p:blipFill>
        <p:spPr>
          <a:xfrm>
            <a:off x="1588" y="0"/>
            <a:ext cx="12188826" cy="62145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EA3202-3266-5146-BFB4-E1CBC27ACECD}"/>
              </a:ext>
            </a:extLst>
          </p:cNvPr>
          <p:cNvSpPr/>
          <p:nvPr/>
        </p:nvSpPr>
        <p:spPr>
          <a:xfrm>
            <a:off x="1588" y="5532120"/>
            <a:ext cx="12188825" cy="13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Company XYZ noting on their CoC to OTTO, the Job, Batch or PO # that pertains</a:t>
            </a:r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B3D3-56C1-D04E-A5E3-75B695A5ECF7}"/>
              </a:ext>
            </a:extLst>
          </p:cNvPr>
          <p:cNvSpPr txBox="1"/>
          <p:nvPr/>
        </p:nvSpPr>
        <p:spPr>
          <a:xfrm>
            <a:off x="1324239" y="1821734"/>
            <a:ext cx="9021031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400" b="1" spc="150" dirty="0">
                <a:solidFill>
                  <a:schemeClr val="bg1"/>
                </a:solidFill>
              </a:rPr>
              <a:t>OTTO Engineering, Inc.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4400" b="1" dirty="0">
                <a:solidFill>
                  <a:srgbClr val="FFC000"/>
                </a:solidFill>
              </a:rPr>
              <a:t>AS9102 First Article Inspections: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altLang="en-US" sz="4400" b="1" dirty="0">
                <a:solidFill>
                  <a:srgbClr val="FFC000"/>
                </a:solidFill>
              </a:rPr>
              <a:t> Requirements and Expectations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FFC000"/>
                </a:solidFill>
              </a:rPr>
              <a:t>101223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DCB51-9231-8940-8D90-D747B41BC6D4}"/>
              </a:ext>
            </a:extLst>
          </p:cNvPr>
          <p:cNvSpPr/>
          <p:nvPr/>
        </p:nvSpPr>
        <p:spPr>
          <a:xfrm>
            <a:off x="1588" y="5288280"/>
            <a:ext cx="12188825" cy="319703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677AA4-FA99-4A00-BD8C-CCA8EC73F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6" t="59757" r="65390" b="37859"/>
          <a:stretch/>
        </p:blipFill>
        <p:spPr>
          <a:xfrm>
            <a:off x="1588" y="5364143"/>
            <a:ext cx="12188825" cy="2438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84C5983-E88B-4585-9345-4C2EE24F523F}"/>
              </a:ext>
            </a:extLst>
          </p:cNvPr>
          <p:cNvSpPr/>
          <p:nvPr/>
        </p:nvSpPr>
        <p:spPr>
          <a:xfrm>
            <a:off x="310210" y="6638534"/>
            <a:ext cx="1014030" cy="2194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0EDA2A-60F3-47E5-945A-F35F5801114A}"/>
              </a:ext>
            </a:extLst>
          </p:cNvPr>
          <p:cNvSpPr txBox="1"/>
          <p:nvPr/>
        </p:nvSpPr>
        <p:spPr>
          <a:xfrm>
            <a:off x="312722" y="6638534"/>
            <a:ext cx="10115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9F0D88-F169-43DB-AE38-6E18DCBA6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22" y="259509"/>
            <a:ext cx="1965536" cy="5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8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AS9102 First Article Inspection (FAI) Requirements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532965"/>
            <a:ext cx="11036267" cy="463923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Submission - FAI Report packet contents</a:t>
            </a:r>
          </a:p>
          <a:p>
            <a:r>
              <a:rPr lang="en-US" dirty="0">
                <a:solidFill>
                  <a:srgbClr val="000000"/>
                </a:solidFill>
              </a:rPr>
              <a:t>Ballooned drawing 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AS9102 forms (3 total)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Raw material certs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Process certs…as a</a:t>
            </a:r>
            <a:r>
              <a:rPr lang="en-US" dirty="0">
                <a:solidFill>
                  <a:srgbClr val="000000"/>
                </a:solidFill>
              </a:rPr>
              <a:t>pplicable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Test data/results…as a</a:t>
            </a:r>
            <a:r>
              <a:rPr lang="en-US" dirty="0">
                <a:solidFill>
                  <a:srgbClr val="000000"/>
                </a:solidFill>
              </a:rPr>
              <a:t>pplicable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Waivers, deviations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…as a</a:t>
            </a:r>
            <a:r>
              <a:rPr lang="en-US" dirty="0">
                <a:solidFill>
                  <a:srgbClr val="000000"/>
                </a:solidFill>
              </a:rPr>
              <a:t>pplicable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07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AS9102 First Article Inspection (FAI) Requirements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76" y="1509204"/>
            <a:ext cx="11048103" cy="50708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900" dirty="0"/>
              <a:t>Submission - FAI Report packet contents</a:t>
            </a:r>
          </a:p>
          <a:p>
            <a:pPr>
              <a:defRPr/>
            </a:pPr>
            <a:r>
              <a:rPr lang="en-US" sz="3000" b="0" i="0" dirty="0">
                <a:effectLst/>
              </a:rPr>
              <a:t>Ballooned Drawing </a:t>
            </a:r>
          </a:p>
          <a:p>
            <a:pPr lvl="1">
              <a:defRPr/>
            </a:pPr>
            <a:r>
              <a:rPr lang="en-US" sz="2600" dirty="0"/>
              <a:t>Drawing that contains numbered “balloons” that point to individual dimensions and requirements (i.e., notes, material, process, etc.) for the part </a:t>
            </a:r>
          </a:p>
          <a:p>
            <a:pPr lvl="1">
              <a:defRPr/>
            </a:pPr>
            <a:r>
              <a:rPr lang="en-US" sz="2600" dirty="0"/>
              <a:t>The balloon numbers on the drawing correlate with the item or characteristic numbers found on the Dimensional/Inspection Data Sheet…AS9102 Form 3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bg1">
                    <a:lumMod val="75000"/>
                  </a:schemeClr>
                </a:solidFill>
                <a:effectLst/>
              </a:rPr>
              <a:t>AS9102 forms </a:t>
            </a:r>
          </a:p>
          <a:p>
            <a:r>
              <a:rPr lang="en-US" sz="30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Raw material certs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Process certs…as a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3000" b="0" i="0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Test data/results…as a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3000" b="0" i="0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Waivers, deviations</a:t>
            </a:r>
            <a:r>
              <a:rPr lang="en-US" sz="30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…as a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3000" b="0" i="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5380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2CACCA8-ED80-CDD4-6A24-DB75BC709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39" y="1972237"/>
            <a:ext cx="10994315" cy="458096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AS9102 First Article Inspection (FAI) Requirements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9205"/>
            <a:ext cx="11231879" cy="466299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b="0" i="0" dirty="0">
                <a:solidFill>
                  <a:srgbClr val="000000"/>
                </a:solidFill>
                <a:effectLst/>
              </a:rPr>
              <a:t>Ballooned Drawing - Example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18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AS9102 First Article Inspection (FAI) Requirements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76" y="1509204"/>
            <a:ext cx="11048103" cy="49633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en-US" sz="4200" dirty="0"/>
              <a:t>Submission - FAI Report packet contents</a:t>
            </a:r>
          </a:p>
          <a:p>
            <a:pPr>
              <a:defRPr/>
            </a:pPr>
            <a:r>
              <a:rPr lang="en-US" sz="3300" b="0" i="0" dirty="0">
                <a:solidFill>
                  <a:schemeClr val="bg1">
                    <a:lumMod val="75000"/>
                  </a:schemeClr>
                </a:solidFill>
                <a:effectLst/>
              </a:rPr>
              <a:t>Ballooned Drawing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300" b="0" i="0" dirty="0">
                <a:effectLst/>
              </a:rPr>
              <a:t>AS9102 Forms </a:t>
            </a:r>
          </a:p>
          <a:p>
            <a:pPr lvl="1"/>
            <a:r>
              <a:rPr lang="en-US" sz="2800" b="0" i="0" u="none" strike="noStrike" baseline="0" dirty="0"/>
              <a:t>FORM 1 - PART NUMBER ACCOUNTABILITY</a:t>
            </a:r>
          </a:p>
          <a:p>
            <a:pPr lvl="1"/>
            <a:r>
              <a:rPr lang="en-US" sz="2800" b="0" i="0" u="none" strike="noStrike" baseline="0" dirty="0"/>
              <a:t>FORM 2 - PRODUCT ACCOUNTABILITY - MATERIALS, SPECIAL PROCESSES, AND FUNCTIONAL TESTING</a:t>
            </a:r>
          </a:p>
          <a:p>
            <a:pPr lvl="1"/>
            <a:r>
              <a:rPr lang="en-US" sz="2800" b="0" i="0" u="none" strike="noStrike" baseline="0" dirty="0"/>
              <a:t>FORM 3 - CHARACTERISTIC ACCOUNTABILITY, VERIFICATION, AND COMPATIBILITY EVALUATION</a:t>
            </a:r>
          </a:p>
          <a:p>
            <a:r>
              <a:rPr lang="en-US" sz="33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Raw material certs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3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Process certs…as a</a:t>
            </a:r>
            <a:r>
              <a:rPr lang="en-US" sz="33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3300" b="0" i="0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3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Test data/results…as a</a:t>
            </a:r>
            <a:r>
              <a:rPr lang="en-US" sz="33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3300" b="0" i="0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bg1">
                    <a:lumMod val="65000"/>
                  </a:schemeClr>
                </a:solidFill>
              </a:rPr>
              <a:t>Waivers, deviations</a:t>
            </a:r>
            <a:r>
              <a:rPr lang="en-US" sz="33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…as a</a:t>
            </a:r>
            <a:r>
              <a:rPr lang="en-US" sz="33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3300" b="0" i="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385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87"/>
            <a:ext cx="11353800" cy="52444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AS9102 First Article Inspection (FAI)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7527" y="1825625"/>
            <a:ext cx="6640402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Submission - FAI Report packet contents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AS9102 Forms </a:t>
            </a:r>
          </a:p>
          <a:p>
            <a:pPr lvl="1"/>
            <a:r>
              <a:rPr lang="en-US" sz="2000" b="0" i="0" u="none" strike="noStrike" baseline="0" dirty="0"/>
              <a:t>FORM 1 - PART NUMBER ACCOUNTABILITY</a:t>
            </a:r>
          </a:p>
          <a:p>
            <a:pPr lvl="2"/>
            <a:r>
              <a:rPr lang="en-US" sz="1800" dirty="0"/>
              <a:t>Box 1 thru 14, 19 thru 23 and 26…always required</a:t>
            </a:r>
          </a:p>
          <a:p>
            <a:pPr lvl="2"/>
            <a:r>
              <a:rPr lang="en-US" sz="1800" b="0" i="0" u="none" strike="noStrike" baseline="0" dirty="0"/>
              <a:t>Box 15 thru 18…required for assemblies</a:t>
            </a:r>
          </a:p>
          <a:p>
            <a:pPr lvl="1"/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697AC-FC43-D165-EE83-A9AA82703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0113" y="1474642"/>
            <a:ext cx="4273440" cy="4926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182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87"/>
            <a:ext cx="11353800" cy="52444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AS9102 First Article Inspection (FAI)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061364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Submission - FAI Report packet contents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AS9102 forms </a:t>
            </a:r>
          </a:p>
          <a:p>
            <a:pPr lvl="1"/>
            <a:r>
              <a:rPr lang="en-US" sz="2000" b="0" i="0" u="none" strike="noStrike" baseline="0" dirty="0"/>
              <a:t>FORM 2 - PRODUCT ACCOUNTABILITY - MATERIALS, SPECIAL PROCESSES, AND FUNCTIONAL TESTING</a:t>
            </a:r>
          </a:p>
          <a:p>
            <a:pPr lvl="2"/>
            <a:r>
              <a:rPr lang="en-US" sz="1800" dirty="0"/>
              <a:t>Box 1 thru 4…always required</a:t>
            </a:r>
          </a:p>
          <a:p>
            <a:pPr lvl="2"/>
            <a:r>
              <a:rPr lang="en-US" sz="1800" b="0" i="0" u="none" strike="noStrike" baseline="0" dirty="0"/>
              <a:t>Box 5 thru 12…required when</a:t>
            </a:r>
            <a:r>
              <a:rPr lang="en-US" sz="1800" dirty="0"/>
              <a:t> </a:t>
            </a:r>
            <a:r>
              <a:rPr lang="en-US" sz="1800" b="0" i="0" u="none" strike="noStrike" baseline="0" dirty="0"/>
              <a:t>materials, special processes or functional testing are defined as a design characteristic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69DEA-2D52-3E06-7D6B-FF8A8734F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171" y="1437697"/>
            <a:ext cx="5087104" cy="5230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127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5485B-5753-06B0-2D45-BD3CEF37C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419" y="2266942"/>
            <a:ext cx="6548582" cy="459105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87"/>
            <a:ext cx="11353800" cy="52444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AS9102 First Article Inspection (FAI)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9298"/>
            <a:ext cx="11058236" cy="254860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Submission - FAI Report packet contents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</a:rPr>
              <a:t>AS9102 forms </a:t>
            </a:r>
          </a:p>
          <a:p>
            <a:pPr lvl="1"/>
            <a:r>
              <a:rPr lang="en-US" sz="2000" dirty="0"/>
              <a:t>FORM 3 - CHARACTERISTIC ACCOUNTABILITY, VERIFICATION, AND COMPATIBILITY EVALUATION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Box 1 thru 9…always required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Box 10 and 11…as applicable</a:t>
            </a:r>
          </a:p>
          <a:p>
            <a:pPr lvl="2"/>
            <a:r>
              <a:rPr lang="en-US" sz="1800" dirty="0">
                <a:solidFill>
                  <a:srgbClr val="000000"/>
                </a:solidFill>
              </a:rPr>
              <a:t>Box 12+…always required </a:t>
            </a:r>
          </a:p>
          <a:p>
            <a:pPr lvl="3"/>
            <a:r>
              <a:rPr lang="en-US" sz="1600" dirty="0">
                <a:solidFill>
                  <a:srgbClr val="000000"/>
                </a:solidFill>
              </a:rPr>
              <a:t>Must contain method of inspection </a:t>
            </a:r>
            <a:endParaRPr lang="en-US" dirty="0"/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35077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AS9102 First Article Inspection (FAI) Requirements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976" y="1509204"/>
            <a:ext cx="11048103" cy="483617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900" dirty="0"/>
              <a:t>Submission - FAI Report packet contents</a:t>
            </a:r>
          </a:p>
          <a:p>
            <a:pPr>
              <a:defRPr/>
            </a:pPr>
            <a:r>
              <a:rPr lang="en-US" sz="3000" b="0" i="0" dirty="0">
                <a:solidFill>
                  <a:schemeClr val="bg1">
                    <a:lumMod val="75000"/>
                  </a:schemeClr>
                </a:solidFill>
                <a:effectLst/>
              </a:rPr>
              <a:t>Ballooned Drawing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bg1">
                    <a:lumMod val="75000"/>
                  </a:schemeClr>
                </a:solidFill>
                <a:effectLst/>
              </a:rPr>
              <a:t>AS9102 forms </a:t>
            </a:r>
          </a:p>
          <a:p>
            <a:r>
              <a:rPr lang="en-US" sz="3000" b="0" i="0" dirty="0">
                <a:effectLst/>
              </a:rPr>
              <a:t>Raw material certs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effectLst/>
              </a:rPr>
              <a:t>Process certs…as a</a:t>
            </a:r>
            <a:r>
              <a:rPr lang="en-US" sz="3000" dirty="0"/>
              <a:t>pplicable</a:t>
            </a:r>
            <a:endParaRPr lang="en-US" sz="3000" b="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Test data/results…as a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3000" b="0" i="0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Waivers, deviations</a:t>
            </a:r>
            <a:r>
              <a:rPr lang="en-US" sz="30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…as a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pplicabl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</a:rPr>
              <a:t>e</a:t>
            </a:r>
            <a:endParaRPr lang="en-US" sz="3200" b="0" i="0" dirty="0">
              <a:solidFill>
                <a:schemeClr val="bg1">
                  <a:lumMod val="6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9065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AS9102 First Article Inspection (FAI) Requirements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470213"/>
            <a:ext cx="11036267" cy="50471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dirty="0"/>
              <a:t>Submission - FAI Report packet contents</a:t>
            </a:r>
          </a:p>
          <a:p>
            <a:pPr marL="0" indent="0">
              <a:buNone/>
            </a:pP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Raw material certs – detail entere</a:t>
            </a:r>
            <a:r>
              <a:rPr lang="en-US" sz="3000" dirty="0">
                <a:solidFill>
                  <a:srgbClr val="000000"/>
                </a:solidFill>
                <a:latin typeface="+mj-lt"/>
              </a:rPr>
              <a:t>d on AS9102 form 2</a:t>
            </a:r>
            <a:endParaRPr lang="en-US" sz="3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sz="2600" b="0" i="0" dirty="0">
                <a:solidFill>
                  <a:srgbClr val="000000"/>
                </a:solidFill>
                <a:effectLst/>
                <a:latin typeface="+mj-lt"/>
              </a:rPr>
              <a:t>Proof the raw material used for the FAI meets the specification noted on the OTTO drawing</a:t>
            </a:r>
          </a:p>
          <a:p>
            <a:r>
              <a:rPr lang="en-US" sz="2600" b="0" i="0" dirty="0">
                <a:solidFill>
                  <a:srgbClr val="000000"/>
                </a:solidFill>
                <a:effectLst/>
                <a:latin typeface="+mj-lt"/>
              </a:rPr>
              <a:t>Certificate of Conformance (CoC) </a:t>
            </a:r>
            <a:r>
              <a:rPr lang="en-US" sz="2600" b="0" i="0" u="sng" dirty="0">
                <a:solidFill>
                  <a:srgbClr val="000000"/>
                </a:solidFill>
                <a:effectLst/>
                <a:latin typeface="+mj-lt"/>
              </a:rPr>
              <a:t>issued by the mill/raw material producer 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+mj-lt"/>
              </a:rPr>
              <a:t>Per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OTTO Supplier Quality Manual, Supplier Quality Clause C101 and C102</a:t>
            </a:r>
            <a:endParaRPr lang="en-US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raw material test report/cert packet shall clearly indicate </a:t>
            </a:r>
            <a:b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 The applicable material specification and revision level to which the material conforms </a:t>
            </a:r>
            <a:b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Material heat, lot or batch number</a:t>
            </a:r>
            <a:b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Name of mill/company that produced the material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 Other applicable technical data </a:t>
            </a:r>
            <a:b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 Complete material traceability (from the mill/raw material producer to OTTO)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 Manufacture date and shelf life/expiration date – if applicable</a:t>
            </a:r>
            <a:b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OTTO recommends referring to the SQM for specific requirements per process </a:t>
            </a:r>
            <a:r>
              <a:rPr lang="en-US" sz="2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cert</a:t>
            </a:r>
            <a:endParaRPr lang="en-US" sz="2000" b="0" i="0" dirty="0">
              <a:solidFill>
                <a:srgbClr val="C00000"/>
              </a:solidFill>
              <a:effectLst/>
              <a:latin typeface="+mj-lt"/>
            </a:endParaRP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b="0" i="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0213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AS9102 First Article Inspection (FAI) Requirements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188" y="1515035"/>
            <a:ext cx="11101891" cy="49036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200" dirty="0"/>
              <a:t>Submission - FAI Report packet contents</a:t>
            </a:r>
          </a:p>
          <a:p>
            <a:pPr marL="0" indent="0">
              <a:buNone/>
            </a:pPr>
            <a:r>
              <a:rPr lang="en-US" sz="3000" b="0" i="0" dirty="0">
                <a:effectLst/>
              </a:rPr>
              <a:t>Process certs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(</a:t>
            </a:r>
            <a:r>
              <a:rPr lang="en-US" sz="3000" dirty="0"/>
              <a:t>i.e., paint, anodize, passivate)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+mj-lt"/>
              </a:rPr>
              <a:t>– detail entere</a:t>
            </a:r>
            <a:r>
              <a:rPr lang="en-US" sz="3000" dirty="0">
                <a:solidFill>
                  <a:srgbClr val="000000"/>
                </a:solidFill>
                <a:latin typeface="+mj-lt"/>
              </a:rPr>
              <a:t>d on AS9102 form 2</a:t>
            </a:r>
            <a:endParaRPr lang="en-US" sz="3000" b="0" i="0" dirty="0">
              <a:solidFill>
                <a:srgbClr val="000000"/>
              </a:solidFill>
              <a:effectLst/>
              <a:latin typeface="+mj-lt"/>
            </a:endParaRP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Proof that special processing was correctly applied to the part/product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Certificate of Conformance (CoC) issued by the process supplier  </a:t>
            </a:r>
          </a:p>
          <a:p>
            <a:pPr lvl="2"/>
            <a:r>
              <a:rPr lang="en-US" sz="2200" b="0" i="0" dirty="0">
                <a:solidFill>
                  <a:srgbClr val="000000"/>
                </a:solidFill>
                <a:effectLst/>
                <a:latin typeface="+mj-lt"/>
              </a:rPr>
              <a:t>Per </a:t>
            </a:r>
            <a:r>
              <a:rPr lang="en-US" sz="2200" dirty="0">
                <a:solidFill>
                  <a:srgbClr val="000000"/>
                </a:solidFill>
                <a:latin typeface="+mj-lt"/>
              </a:rPr>
              <a:t>OTTO Supplier Quality Manual (SQM), applicable Supplier Quality Clauses</a:t>
            </a: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9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OTTO recommends referring to the SQM for specific requirements per process </a:t>
            </a:r>
            <a:r>
              <a:rPr lang="en-US" sz="19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cert</a:t>
            </a:r>
            <a:endParaRPr lang="en-US" sz="1900" b="0" i="0" dirty="0">
              <a:solidFill>
                <a:srgbClr val="C00000"/>
              </a:solidFill>
              <a:effectLst/>
              <a:latin typeface="+mj-lt"/>
            </a:endParaRPr>
          </a:p>
          <a:p>
            <a:pPr lvl="2"/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lvl="2"/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lvl="2"/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lvl="2"/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lvl="2"/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lvl="2"/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lvl="2"/>
            <a:endParaRPr lang="en-US" sz="1600" dirty="0">
              <a:solidFill>
                <a:srgbClr val="000000"/>
              </a:solidFill>
              <a:latin typeface="+mj-lt"/>
            </a:endParaRPr>
          </a:p>
          <a:p>
            <a:pPr lvl="2"/>
            <a:endParaRPr lang="en-US" sz="1600" b="0" i="0" dirty="0">
              <a:solidFill>
                <a:srgbClr val="000000"/>
              </a:solidFill>
              <a:effectLst/>
              <a:latin typeface="+mj-lt"/>
            </a:endParaRPr>
          </a:p>
          <a:p>
            <a:pPr marL="1371600" lvl="3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0A0E5D-9BA5-CB2D-CFB9-B35EB05D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859" y="3567255"/>
            <a:ext cx="9952482" cy="24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5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Presenter introduction</a:t>
            </a:r>
          </a:p>
          <a:p>
            <a:pPr>
              <a:defRPr/>
            </a:pPr>
            <a:r>
              <a:rPr lang="en-US" dirty="0"/>
              <a:t>Webinar is being recorded…available on the OTTO website late Oct</a:t>
            </a:r>
          </a:p>
          <a:p>
            <a:pPr>
              <a:defRPr/>
            </a:pPr>
            <a:r>
              <a:rPr lang="en-US" dirty="0"/>
              <a:t>Attendees’ microphones are muted to help keep us on schedule</a:t>
            </a:r>
          </a:p>
          <a:p>
            <a:pPr>
              <a:defRPr/>
            </a:pPr>
            <a:r>
              <a:rPr lang="en-US" dirty="0"/>
              <a:t>Please use the chat function for questions/comments</a:t>
            </a:r>
          </a:p>
          <a:p>
            <a:pPr lvl="1">
              <a:defRPr/>
            </a:pPr>
            <a:r>
              <a:rPr lang="en-US" dirty="0"/>
              <a:t>Questions will be addressed as time allows and/or in the webinar posting</a:t>
            </a:r>
          </a:p>
          <a:p>
            <a:r>
              <a:rPr lang="en-US" dirty="0"/>
              <a:t>Additional webinars planned for this year…details to follow</a:t>
            </a:r>
          </a:p>
          <a:p>
            <a:r>
              <a:rPr lang="en-US" sz="2800" dirty="0"/>
              <a:t>Contact</a:t>
            </a:r>
            <a:r>
              <a:rPr lang="en-US" sz="2800" i="1" dirty="0"/>
              <a:t> </a:t>
            </a:r>
            <a:r>
              <a:rPr lang="en-US" sz="2800" dirty="0"/>
              <a:t>OTTO Supplier Quality at </a:t>
            </a:r>
            <a:r>
              <a:rPr lang="en-US" sz="2800" dirty="0">
                <a:hlinkClick r:id="rId3"/>
              </a:rPr>
              <a:t>supplierquality@ottoexcellence.com</a:t>
            </a:r>
            <a:r>
              <a:rPr lang="en-US" sz="2800" dirty="0"/>
              <a:t> with questions/clarification on any webinar </a:t>
            </a:r>
            <a:r>
              <a:rPr lang="en-US" dirty="0"/>
              <a:t>and/or AS9102 </a:t>
            </a:r>
            <a:r>
              <a:rPr lang="en-US" sz="2800" dirty="0"/>
              <a:t>requirements</a:t>
            </a:r>
            <a:endParaRPr lang="en-US" dirty="0"/>
          </a:p>
          <a:p>
            <a:endParaRPr lang="en-US" dirty="0"/>
          </a:p>
          <a:p>
            <a:pPr lvl="1"/>
            <a:endParaRPr lang="en-US" sz="27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04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AS9102 First Article Inspection (FAI) Requirements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532965"/>
            <a:ext cx="11036267" cy="500230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Submission - FAI Report packet contents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Ballooned drawing </a:t>
            </a:r>
            <a:endParaRPr lang="en-US" b="0" i="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</a:rPr>
              <a:t>AS9102 forms </a:t>
            </a:r>
          </a:p>
          <a:p>
            <a:r>
              <a:rPr lang="en-US" sz="28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Raw material certs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Process certs…as a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2800" b="0" i="0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r>
              <a:rPr lang="en-US" sz="2800" b="0" i="0" dirty="0">
                <a:effectLst/>
              </a:rPr>
              <a:t>Test data/results…as a</a:t>
            </a:r>
            <a:r>
              <a:rPr lang="en-US" sz="2800" dirty="0"/>
              <a:t>pplicable</a:t>
            </a:r>
            <a:r>
              <a:rPr lang="en-US" b="0" i="0" dirty="0">
                <a:effectLst/>
              </a:rPr>
              <a:t>- </a:t>
            </a:r>
            <a:r>
              <a:rPr lang="en-US" sz="2800" b="0" i="0" dirty="0">
                <a:solidFill>
                  <a:srgbClr val="000000"/>
                </a:solidFill>
                <a:effectLst/>
              </a:rPr>
              <a:t>detail entere</a:t>
            </a:r>
            <a:r>
              <a:rPr lang="en-US" sz="2800" dirty="0">
                <a:solidFill>
                  <a:srgbClr val="000000"/>
                </a:solidFill>
              </a:rPr>
              <a:t>d on AS9102 form 2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u="none" strike="noStrike" baseline="0" dirty="0"/>
              <a:t>Test procedure number and test report required when </a:t>
            </a:r>
            <a:r>
              <a:rPr lang="en-US" b="0" i="0" u="sng" strike="noStrike" baseline="0" dirty="0"/>
              <a:t>functional testing </a:t>
            </a:r>
            <a:r>
              <a:rPr lang="en-US" b="0" i="0" u="none" strike="noStrike" baseline="0" dirty="0"/>
              <a:t>is defined as a design characteristic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Waivers, deviations</a:t>
            </a:r>
            <a:endParaRPr lang="en-US" b="0" i="0" dirty="0">
              <a:solidFill>
                <a:schemeClr val="bg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5098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AS9102 First Article Inspection (FAI) Requirements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532965"/>
            <a:ext cx="11036267" cy="463923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3600" dirty="0"/>
              <a:t>Submission - FAI Report packet contents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Ballooned drawing </a:t>
            </a:r>
            <a:endParaRPr lang="en-US" b="0" i="0" dirty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</a:rPr>
              <a:t>AS9102 forms </a:t>
            </a:r>
          </a:p>
          <a:p>
            <a:r>
              <a:rPr lang="en-US" sz="28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Raw material certs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Process certs…as a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2800" b="0" i="0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chemeClr val="bg1">
                    <a:lumMod val="65000"/>
                  </a:schemeClr>
                </a:solidFill>
                <a:effectLst/>
              </a:rPr>
              <a:t>Test data/results…as a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pplicable</a:t>
            </a:r>
            <a:endParaRPr lang="en-US" sz="2800" b="0" i="0" dirty="0">
              <a:solidFill>
                <a:schemeClr val="bg1">
                  <a:lumMod val="65000"/>
                </a:schemeClr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Waivers, deviations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Include all applicable OTTO approved waivers</a:t>
            </a:r>
            <a:r>
              <a:rPr lang="en-US" dirty="0"/>
              <a:t> and/or deviations </a:t>
            </a:r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 algn="ctr">
              <a:buNone/>
            </a:pPr>
            <a:endParaRPr lang="en-US" sz="1800" b="0" i="0" dirty="0">
              <a:solidFill>
                <a:srgbClr val="FF0000"/>
              </a:solidFill>
              <a:effectLst/>
            </a:endParaRPr>
          </a:p>
          <a:p>
            <a:pPr marL="457200" lvl="1" indent="0" algn="ctr">
              <a:buNone/>
            </a:pPr>
            <a:r>
              <a:rPr lang="en-US" sz="2000" b="0" i="0" dirty="0">
                <a:solidFill>
                  <a:srgbClr val="FF0000"/>
                </a:solidFill>
                <a:effectLst/>
              </a:rPr>
              <a:t>December’s webinar will cover waivers and deviations</a:t>
            </a:r>
          </a:p>
        </p:txBody>
      </p:sp>
    </p:spTree>
    <p:extLst>
      <p:ext uri="{BB962C8B-B14F-4D97-AF65-F5344CB8AC3E}">
        <p14:creationId xmlns:p14="http://schemas.microsoft.com/office/powerpoint/2010/main" val="3815710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7F2811-382B-C248-9727-832D0625E6B2}"/>
              </a:ext>
            </a:extLst>
          </p:cNvPr>
          <p:cNvSpPr/>
          <p:nvPr/>
        </p:nvSpPr>
        <p:spPr>
          <a:xfrm>
            <a:off x="1588" y="0"/>
            <a:ext cx="12188825" cy="5288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19" name="Picture Placeholder 3">
            <a:extLst>
              <a:ext uri="{FF2B5EF4-FFF2-40B4-BE49-F238E27FC236}">
                <a16:creationId xmlns:a16="http://schemas.microsoft.com/office/drawing/2014/main" id="{D762B90E-D8D4-40FB-9E92-4618303BD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13555" r="14320" b="41136"/>
          <a:stretch/>
        </p:blipFill>
        <p:spPr>
          <a:xfrm>
            <a:off x="1588" y="0"/>
            <a:ext cx="12188826" cy="62145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EA3202-3266-5146-BFB4-E1CBC27ACECD}"/>
              </a:ext>
            </a:extLst>
          </p:cNvPr>
          <p:cNvSpPr/>
          <p:nvPr/>
        </p:nvSpPr>
        <p:spPr>
          <a:xfrm>
            <a:off x="1588" y="5532120"/>
            <a:ext cx="12188825" cy="13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B3D3-56C1-D04E-A5E3-75B695A5ECF7}"/>
              </a:ext>
            </a:extLst>
          </p:cNvPr>
          <p:cNvSpPr txBox="1"/>
          <p:nvPr/>
        </p:nvSpPr>
        <p:spPr>
          <a:xfrm>
            <a:off x="3174" y="1858939"/>
            <a:ext cx="12188826" cy="195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400" b="1" dirty="0">
                <a:solidFill>
                  <a:schemeClr val="bg1"/>
                </a:solidFill>
              </a:rPr>
              <a:t>AS9102 Form 3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400" b="1" dirty="0">
                <a:solidFill>
                  <a:schemeClr val="bg1"/>
                </a:solidFill>
              </a:rPr>
              <a:t>Characteristic Accountability, Verification and Compatibility Evaluation</a:t>
            </a:r>
            <a:endParaRPr lang="id-ID" sz="3600" dirty="0">
              <a:latin typeface="Bebas" pitchFamily="2" charset="0"/>
              <a:ea typeface="Lato Black" panose="020F0502020204030203" pitchFamily="34" charset="0"/>
              <a:cs typeface="Lato Black" panose="020F0502020204030203" pitchFamily="34" charset="0"/>
              <a:sym typeface="Source Sans Pro Blac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DCB51-9231-8940-8D90-D747B41BC6D4}"/>
              </a:ext>
            </a:extLst>
          </p:cNvPr>
          <p:cNvSpPr/>
          <p:nvPr/>
        </p:nvSpPr>
        <p:spPr>
          <a:xfrm>
            <a:off x="1588" y="5288280"/>
            <a:ext cx="12188825" cy="319703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677AA4-FA99-4A00-BD8C-CCA8EC73F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6" t="59757" r="65390" b="37859"/>
          <a:stretch/>
        </p:blipFill>
        <p:spPr>
          <a:xfrm>
            <a:off x="1588" y="5364143"/>
            <a:ext cx="12188825" cy="2438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4FD0694-B0B3-4FC5-B677-E2659DDDDAB9}"/>
              </a:ext>
            </a:extLst>
          </p:cNvPr>
          <p:cNvSpPr/>
          <p:nvPr/>
        </p:nvSpPr>
        <p:spPr>
          <a:xfrm>
            <a:off x="310210" y="6638534"/>
            <a:ext cx="1014030" cy="2194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BB492-BB09-4C78-9D9B-2256B7028A56}"/>
              </a:ext>
            </a:extLst>
          </p:cNvPr>
          <p:cNvSpPr txBox="1"/>
          <p:nvPr/>
        </p:nvSpPr>
        <p:spPr>
          <a:xfrm>
            <a:off x="312722" y="6638534"/>
            <a:ext cx="10115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EC1D3D-759E-4BA9-AE44-38AFC8C75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22" y="259509"/>
            <a:ext cx="1965536" cy="5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AS9102 First Article Inspection (FAI) Requirements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247"/>
            <a:ext cx="11231879" cy="5100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AS9102 FORM 3 - CHARACTERISTIC ACCOUNTABILITY, VERIFICATION, AND COMPATIBILITY EVALUATION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Dimensional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Layout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</a:rPr>
              <a:t>Box 12+…always required </a:t>
            </a:r>
          </a:p>
          <a:p>
            <a:pPr lvl="1"/>
            <a:r>
              <a:rPr lang="en-US" sz="1600" dirty="0">
                <a:solidFill>
                  <a:srgbClr val="000000"/>
                </a:solidFill>
              </a:rPr>
              <a:t>Must contain method of insp</a:t>
            </a:r>
            <a:endParaRPr lang="en-US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E002D-6C0B-D25C-630E-8C9C65559B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" r="4040" b="7891"/>
          <a:stretch/>
        </p:blipFill>
        <p:spPr>
          <a:xfrm>
            <a:off x="4105835" y="1863355"/>
            <a:ext cx="7876782" cy="469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84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6447" y="1415332"/>
            <a:ext cx="11227243" cy="503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FORM 3 - CHARACTERISTIC ACCOUNTABILITY, VERIFICATION, AND COMPATIBILITY EVALUATION</a:t>
            </a:r>
          </a:p>
          <a:p>
            <a:pPr algn="l" fontAlgn="base"/>
            <a:r>
              <a:rPr lang="en-US" sz="2000" dirty="0">
                <a:solidFill>
                  <a:srgbClr val="000000"/>
                </a:solidFill>
              </a:rPr>
              <a:t>Includes inspection results for</a:t>
            </a:r>
          </a:p>
          <a:p>
            <a:pPr lvl="1" fontAlgn="base"/>
            <a:r>
              <a:rPr lang="en-US" sz="2000" dirty="0">
                <a:solidFill>
                  <a:srgbClr val="000000"/>
                </a:solidFill>
              </a:rPr>
              <a:t>All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ariable (i.e., numeric) features such as linear dimensions, diameters, positions etc. </a:t>
            </a:r>
          </a:p>
          <a:p>
            <a:pPr lvl="2" fontAlgn="base"/>
            <a:r>
              <a:rPr lang="en-US" dirty="0">
                <a:solidFill>
                  <a:srgbClr val="000000"/>
                </a:solidFill>
              </a:rPr>
              <a:t>Indicated by a +/- tolerance shown directly on the dimension</a:t>
            </a:r>
          </a:p>
          <a:p>
            <a:pPr lvl="2" fontAlgn="base"/>
            <a:r>
              <a:rPr lang="en-US" dirty="0">
                <a:solidFill>
                  <a:srgbClr val="000000"/>
                </a:solidFill>
              </a:rPr>
              <a:t>Title block tolerance on the print applies</a:t>
            </a:r>
          </a:p>
          <a:p>
            <a:pPr lvl="1" fontAlgn="base"/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attribute 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(i.e., Pass/Fail or Yes/No) features such as part marking,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appearance 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hecks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Each measurement must be traceable to the gage used and its calibration record 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Gages/measurement equipment used shall have adequate resolution (typically 1/10th of the tolerance of the feature being measured</a:t>
            </a:r>
            <a:endParaRPr lang="en-US" sz="2000" dirty="0">
              <a:solidFill>
                <a:srgbClr val="000000"/>
              </a:solidFill>
            </a:endParaRPr>
          </a:p>
          <a:p>
            <a:pPr fontAlgn="base"/>
            <a:r>
              <a:rPr lang="en-US" sz="2000" dirty="0">
                <a:solidFill>
                  <a:srgbClr val="000000"/>
                </a:solidFill>
              </a:rPr>
              <a:t>Does </a:t>
            </a:r>
            <a:r>
              <a:rPr lang="en-US" sz="2000" dirty="0">
                <a:solidFill>
                  <a:srgbClr val="C00000"/>
                </a:solidFill>
              </a:rPr>
              <a:t>NOT</a:t>
            </a:r>
            <a:r>
              <a:rPr lang="en-US" sz="2000" dirty="0">
                <a:solidFill>
                  <a:srgbClr val="000000"/>
                </a:solidFill>
              </a:rPr>
              <a:t> Include</a:t>
            </a:r>
          </a:p>
          <a:p>
            <a:pPr lvl="1" fontAlgn="base"/>
            <a:r>
              <a:rPr lang="en-US" sz="2000" dirty="0">
                <a:solidFill>
                  <a:srgbClr val="000000"/>
                </a:solidFill>
              </a:rPr>
              <a:t>Basic dimensions </a:t>
            </a:r>
          </a:p>
          <a:p>
            <a:pPr lvl="2" fontAlgn="base"/>
            <a:r>
              <a:rPr lang="en-US" dirty="0">
                <a:solidFill>
                  <a:srgbClr val="000000"/>
                </a:solidFill>
              </a:rPr>
              <a:t>By definition, a basic dimension is always equal to itself, so reporting a basic dimension is redundant </a:t>
            </a:r>
          </a:p>
          <a:p>
            <a:pPr lvl="1" fontAlgn="base"/>
            <a:r>
              <a:rPr lang="en-US" sz="2000" dirty="0">
                <a:solidFill>
                  <a:srgbClr val="000000"/>
                </a:solidFill>
              </a:rPr>
              <a:t>Reference dimensions</a:t>
            </a:r>
            <a:endParaRPr lang="en-US" sz="2000" b="0" i="0" dirty="0">
              <a:solidFill>
                <a:srgbClr val="383838"/>
              </a:solidFill>
              <a:effectLst/>
            </a:endParaRPr>
          </a:p>
          <a:p>
            <a:pPr lvl="1"/>
            <a:endParaRPr lang="en-US" sz="1800" dirty="0">
              <a:solidFill>
                <a:srgbClr val="000000"/>
              </a:solidFill>
            </a:endParaRPr>
          </a:p>
          <a:p>
            <a:pPr lvl="1"/>
            <a:endParaRPr lang="en-US" sz="2000" dirty="0">
              <a:latin typeface="ArialMT"/>
            </a:endParaRP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4887"/>
            <a:ext cx="11353800" cy="524441"/>
          </a:xfrm>
        </p:spPr>
        <p:txBody>
          <a:bodyPr anchor="ctr">
            <a:normAutofit/>
          </a:bodyPr>
          <a:lstStyle/>
          <a:p>
            <a:r>
              <a:rPr lang="en-US" sz="3000" dirty="0"/>
              <a:t>AS9102 First Article Inspection (FAI) Requirements</a:t>
            </a:r>
          </a:p>
        </p:txBody>
      </p:sp>
    </p:spTree>
    <p:extLst>
      <p:ext uri="{BB962C8B-B14F-4D97-AF65-F5344CB8AC3E}">
        <p14:creationId xmlns:p14="http://schemas.microsoft.com/office/powerpoint/2010/main" val="3757845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7F2811-382B-C248-9727-832D0625E6B2}"/>
              </a:ext>
            </a:extLst>
          </p:cNvPr>
          <p:cNvSpPr/>
          <p:nvPr/>
        </p:nvSpPr>
        <p:spPr>
          <a:xfrm>
            <a:off x="1588" y="0"/>
            <a:ext cx="12188825" cy="5288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19" name="Picture Placeholder 3">
            <a:extLst>
              <a:ext uri="{FF2B5EF4-FFF2-40B4-BE49-F238E27FC236}">
                <a16:creationId xmlns:a16="http://schemas.microsoft.com/office/drawing/2014/main" id="{D762B90E-D8D4-40FB-9E92-4618303BD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13555" r="14320" b="41136"/>
          <a:stretch/>
        </p:blipFill>
        <p:spPr>
          <a:xfrm>
            <a:off x="1588" y="0"/>
            <a:ext cx="12188826" cy="62145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EA3202-3266-5146-BFB4-E1CBC27ACECD}"/>
              </a:ext>
            </a:extLst>
          </p:cNvPr>
          <p:cNvSpPr/>
          <p:nvPr/>
        </p:nvSpPr>
        <p:spPr>
          <a:xfrm>
            <a:off x="1588" y="5532120"/>
            <a:ext cx="12188825" cy="13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B3D3-56C1-D04E-A5E3-75B695A5ECF7}"/>
              </a:ext>
            </a:extLst>
          </p:cNvPr>
          <p:cNvSpPr txBox="1"/>
          <p:nvPr/>
        </p:nvSpPr>
        <p:spPr>
          <a:xfrm>
            <a:off x="1588" y="2534799"/>
            <a:ext cx="12188826" cy="134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400" b="1" dirty="0">
                <a:solidFill>
                  <a:schemeClr val="bg1"/>
                </a:solidFill>
              </a:rPr>
              <a:t>AS9102 FAI Packet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400" b="1" dirty="0">
                <a:solidFill>
                  <a:schemeClr val="bg1"/>
                </a:solidFill>
              </a:rPr>
              <a:t>How to Submit to OTTO</a:t>
            </a:r>
            <a:endParaRPr lang="id-ID" sz="3600" dirty="0">
              <a:latin typeface="Bebas" pitchFamily="2" charset="0"/>
              <a:ea typeface="Lato Black" panose="020F0502020204030203" pitchFamily="34" charset="0"/>
              <a:cs typeface="Lato Black" panose="020F0502020204030203" pitchFamily="34" charset="0"/>
              <a:sym typeface="Source Sans Pro Blac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DCB51-9231-8940-8D90-D747B41BC6D4}"/>
              </a:ext>
            </a:extLst>
          </p:cNvPr>
          <p:cNvSpPr/>
          <p:nvPr/>
        </p:nvSpPr>
        <p:spPr>
          <a:xfrm>
            <a:off x="1588" y="5288280"/>
            <a:ext cx="12188825" cy="319703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677AA4-FA99-4A00-BD8C-CCA8EC73F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6" t="59757" r="65390" b="37859"/>
          <a:stretch/>
        </p:blipFill>
        <p:spPr>
          <a:xfrm>
            <a:off x="1588" y="5364143"/>
            <a:ext cx="12188825" cy="2438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4FD0694-B0B3-4FC5-B677-E2659DDDDAB9}"/>
              </a:ext>
            </a:extLst>
          </p:cNvPr>
          <p:cNvSpPr/>
          <p:nvPr/>
        </p:nvSpPr>
        <p:spPr>
          <a:xfrm>
            <a:off x="310210" y="6638534"/>
            <a:ext cx="1014030" cy="2194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BB492-BB09-4C78-9D9B-2256B7028A56}"/>
              </a:ext>
            </a:extLst>
          </p:cNvPr>
          <p:cNvSpPr txBox="1"/>
          <p:nvPr/>
        </p:nvSpPr>
        <p:spPr>
          <a:xfrm>
            <a:off x="312722" y="6638534"/>
            <a:ext cx="10115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EC1D3D-759E-4BA9-AE44-38AFC8C75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22" y="259509"/>
            <a:ext cx="1965536" cy="5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5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AS9102 First Article Inspection (FAI) Requirements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532965"/>
            <a:ext cx="11036267" cy="463923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Submission – AS9102 FAI Packet: where/how to submit</a:t>
            </a:r>
          </a:p>
          <a:p>
            <a:r>
              <a:rPr lang="en-US" dirty="0">
                <a:solidFill>
                  <a:srgbClr val="000000"/>
                </a:solidFill>
              </a:rPr>
              <a:t>Email report to </a:t>
            </a:r>
            <a:r>
              <a:rPr lang="en-US" sz="2800" dirty="0">
                <a:hlinkClick r:id="rId3"/>
              </a:rPr>
              <a:t>supplierquality@ottoexcellence.com</a:t>
            </a:r>
            <a:r>
              <a:rPr lang="en-US" sz="2800" dirty="0"/>
              <a:t> prio</a:t>
            </a:r>
            <a:r>
              <a:rPr lang="en-US" dirty="0"/>
              <a:t>r to or in conjunction with shipping parts to OTTO </a:t>
            </a:r>
          </a:p>
          <a:p>
            <a:r>
              <a:rPr lang="en-US" dirty="0"/>
              <a:t>Alternate submission options (</a:t>
            </a:r>
            <a:r>
              <a:rPr lang="en-US" u="sng" dirty="0"/>
              <a:t>not</a:t>
            </a:r>
            <a:r>
              <a:rPr lang="en-US" dirty="0"/>
              <a:t> preferred) </a:t>
            </a:r>
          </a:p>
          <a:p>
            <a:pPr lvl="1"/>
            <a:r>
              <a:rPr lang="en-US" dirty="0"/>
              <a:t>Email to your OTTO buyer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Include hard copy with shipment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When including a hard copy with shipment, clearly label the outside of the carton that contains the AS9102 FAI packet with “Quality Documentation Enclosed”</a:t>
            </a:r>
          </a:p>
        </p:txBody>
      </p:sp>
    </p:spTree>
    <p:extLst>
      <p:ext uri="{BB962C8B-B14F-4D97-AF65-F5344CB8AC3E}">
        <p14:creationId xmlns:p14="http://schemas.microsoft.com/office/powerpoint/2010/main" val="91621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7F2811-382B-C248-9727-832D0625E6B2}"/>
              </a:ext>
            </a:extLst>
          </p:cNvPr>
          <p:cNvSpPr/>
          <p:nvPr/>
        </p:nvSpPr>
        <p:spPr>
          <a:xfrm>
            <a:off x="1588" y="0"/>
            <a:ext cx="12188825" cy="5288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19" name="Picture Placeholder 3">
            <a:extLst>
              <a:ext uri="{FF2B5EF4-FFF2-40B4-BE49-F238E27FC236}">
                <a16:creationId xmlns:a16="http://schemas.microsoft.com/office/drawing/2014/main" id="{D762B90E-D8D4-40FB-9E92-4618303BD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13555" r="14320" b="41136"/>
          <a:stretch/>
        </p:blipFill>
        <p:spPr>
          <a:xfrm>
            <a:off x="1588" y="0"/>
            <a:ext cx="12188826" cy="62145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EA3202-3266-5146-BFB4-E1CBC27ACECD}"/>
              </a:ext>
            </a:extLst>
          </p:cNvPr>
          <p:cNvSpPr/>
          <p:nvPr/>
        </p:nvSpPr>
        <p:spPr>
          <a:xfrm>
            <a:off x="1588" y="5532120"/>
            <a:ext cx="12188825" cy="13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B3D3-56C1-D04E-A5E3-75B695A5ECF7}"/>
              </a:ext>
            </a:extLst>
          </p:cNvPr>
          <p:cNvSpPr txBox="1"/>
          <p:nvPr/>
        </p:nvSpPr>
        <p:spPr>
          <a:xfrm>
            <a:off x="1588" y="2534799"/>
            <a:ext cx="121888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400" b="1" dirty="0">
                <a:solidFill>
                  <a:schemeClr val="bg1"/>
                </a:solidFill>
              </a:rPr>
              <a:t>Future Webinars</a:t>
            </a:r>
            <a:endParaRPr lang="id-ID" sz="3600" dirty="0">
              <a:latin typeface="Bebas" pitchFamily="2" charset="0"/>
              <a:ea typeface="Lato Black" panose="020F0502020204030203" pitchFamily="34" charset="0"/>
              <a:cs typeface="Lato Black" panose="020F0502020204030203" pitchFamily="34" charset="0"/>
              <a:sym typeface="Source Sans Pro Blac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DCB51-9231-8940-8D90-D747B41BC6D4}"/>
              </a:ext>
            </a:extLst>
          </p:cNvPr>
          <p:cNvSpPr/>
          <p:nvPr/>
        </p:nvSpPr>
        <p:spPr>
          <a:xfrm>
            <a:off x="1588" y="5288280"/>
            <a:ext cx="12188825" cy="319703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677AA4-FA99-4A00-BD8C-CCA8EC73F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6" t="59757" r="65390" b="37859"/>
          <a:stretch/>
        </p:blipFill>
        <p:spPr>
          <a:xfrm>
            <a:off x="1588" y="5364143"/>
            <a:ext cx="12188825" cy="2438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4FD0694-B0B3-4FC5-B677-E2659DDDDAB9}"/>
              </a:ext>
            </a:extLst>
          </p:cNvPr>
          <p:cNvSpPr/>
          <p:nvPr/>
        </p:nvSpPr>
        <p:spPr>
          <a:xfrm>
            <a:off x="310210" y="6638534"/>
            <a:ext cx="1014030" cy="2194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BB492-BB09-4C78-9D9B-2256B7028A56}"/>
              </a:ext>
            </a:extLst>
          </p:cNvPr>
          <p:cNvSpPr txBox="1"/>
          <p:nvPr/>
        </p:nvSpPr>
        <p:spPr>
          <a:xfrm>
            <a:off x="312722" y="6638534"/>
            <a:ext cx="10115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EC1D3D-759E-4BA9-AE44-38AFC8C75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22" y="259509"/>
            <a:ext cx="1965536" cy="5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Webinars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526959"/>
            <a:ext cx="11036267" cy="464524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Root Cause Analysis and Corrective and Preventive Action (RCA/CAPA)…</a:t>
            </a:r>
            <a:r>
              <a:rPr lang="en-US" sz="2400" dirty="0"/>
              <a:t>Nov</a:t>
            </a:r>
          </a:p>
          <a:p>
            <a:pPr marL="0" indent="0">
              <a:buNone/>
              <a:defRPr/>
            </a:pPr>
            <a:r>
              <a:rPr lang="en-US" sz="2400" dirty="0"/>
              <a:t>Waivers, Deviations, Permanent Change Requests…Dec</a:t>
            </a:r>
          </a:p>
          <a:p>
            <a:pPr marL="0" indent="0">
              <a:buNone/>
              <a:defRPr/>
            </a:pPr>
            <a:r>
              <a:rPr lang="en-US" sz="2400" dirty="0"/>
              <a:t>Supplier Scorecards…1</a:t>
            </a:r>
            <a:r>
              <a:rPr lang="en-US" sz="2400" baseline="30000" dirty="0"/>
              <a:t>st</a:t>
            </a:r>
            <a:r>
              <a:rPr lang="en-US" sz="2400" dirty="0"/>
              <a:t> Qtr 2024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r>
              <a:rPr lang="en-US" sz="2400" dirty="0"/>
              <a:t>Reminder: Webinars are recorded and made available on the OTTO Website under  </a:t>
            </a:r>
            <a:r>
              <a:rPr lang="en-US" sz="2400" dirty="0">
                <a:sym typeface="Wingdings" panose="05000000000000000000" pitchFamily="2" charset="2"/>
              </a:rPr>
              <a:t>Quality  Supplier Webinars</a:t>
            </a:r>
            <a:endParaRPr lang="en-US" sz="2400" dirty="0"/>
          </a:p>
          <a:p>
            <a:pPr marL="0" indent="0">
              <a:buNone/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6972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57F2811-382B-C248-9727-832D0625E6B2}"/>
              </a:ext>
            </a:extLst>
          </p:cNvPr>
          <p:cNvSpPr/>
          <p:nvPr/>
        </p:nvSpPr>
        <p:spPr>
          <a:xfrm>
            <a:off x="1588" y="0"/>
            <a:ext cx="12188825" cy="52882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19" name="Picture Placeholder 3">
            <a:extLst>
              <a:ext uri="{FF2B5EF4-FFF2-40B4-BE49-F238E27FC236}">
                <a16:creationId xmlns:a16="http://schemas.microsoft.com/office/drawing/2014/main" id="{D762B90E-D8D4-40FB-9E92-4618303BD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0" t="13555" r="14320" b="41136"/>
          <a:stretch/>
        </p:blipFill>
        <p:spPr>
          <a:xfrm>
            <a:off x="1588" y="0"/>
            <a:ext cx="12188826" cy="621451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DEA3202-3266-5146-BFB4-E1CBC27ACECD}"/>
              </a:ext>
            </a:extLst>
          </p:cNvPr>
          <p:cNvSpPr/>
          <p:nvPr/>
        </p:nvSpPr>
        <p:spPr>
          <a:xfrm>
            <a:off x="1588" y="5532120"/>
            <a:ext cx="12188825" cy="132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60B3D3-56C1-D04E-A5E3-75B695A5ECF7}"/>
              </a:ext>
            </a:extLst>
          </p:cNvPr>
          <p:cNvSpPr txBox="1"/>
          <p:nvPr/>
        </p:nvSpPr>
        <p:spPr>
          <a:xfrm>
            <a:off x="1588" y="2534799"/>
            <a:ext cx="121888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</a:pPr>
            <a:r>
              <a:rPr lang="en-US" sz="4400" b="1" dirty="0">
                <a:solidFill>
                  <a:schemeClr val="bg1"/>
                </a:solidFill>
              </a:rPr>
              <a:t>THANK YOU</a:t>
            </a:r>
            <a:endParaRPr lang="id-ID" sz="3600" dirty="0">
              <a:latin typeface="Bebas" pitchFamily="2" charset="0"/>
              <a:ea typeface="Lato Black" panose="020F0502020204030203" pitchFamily="34" charset="0"/>
              <a:cs typeface="Lato Black" panose="020F0502020204030203" pitchFamily="34" charset="0"/>
              <a:sym typeface="Source Sans Pro Black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13DCB51-9231-8940-8D90-D747B41BC6D4}"/>
              </a:ext>
            </a:extLst>
          </p:cNvPr>
          <p:cNvSpPr/>
          <p:nvPr/>
        </p:nvSpPr>
        <p:spPr>
          <a:xfrm>
            <a:off x="1588" y="5288280"/>
            <a:ext cx="12188825" cy="319703"/>
          </a:xfrm>
          <a:prstGeom prst="rect">
            <a:avLst/>
          </a:prstGeom>
          <a:solidFill>
            <a:srgbClr val="F1B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677AA4-FA99-4A00-BD8C-CCA8EC73F1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26" t="59757" r="65390" b="37859"/>
          <a:stretch/>
        </p:blipFill>
        <p:spPr>
          <a:xfrm>
            <a:off x="1588" y="5364143"/>
            <a:ext cx="12188825" cy="24384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4FD0694-B0B3-4FC5-B677-E2659DDDDAB9}"/>
              </a:ext>
            </a:extLst>
          </p:cNvPr>
          <p:cNvSpPr/>
          <p:nvPr/>
        </p:nvSpPr>
        <p:spPr>
          <a:xfrm>
            <a:off x="310210" y="6638534"/>
            <a:ext cx="1014030" cy="2194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3BB492-BB09-4C78-9D9B-2256B7028A56}"/>
              </a:ext>
            </a:extLst>
          </p:cNvPr>
          <p:cNvSpPr txBox="1"/>
          <p:nvPr/>
        </p:nvSpPr>
        <p:spPr>
          <a:xfrm>
            <a:off x="312722" y="6638534"/>
            <a:ext cx="101151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Confidential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EEC1D3D-759E-4BA9-AE44-38AFC8C75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22" y="259509"/>
            <a:ext cx="1965536" cy="5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7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559859"/>
            <a:ext cx="11036267" cy="461234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>
                <a:cs typeface="Calibri" panose="020F0502020204030204" pitchFamily="34" charset="0"/>
              </a:rPr>
              <a:t>AS9102 First Article Inspection (FAI) Requirements</a:t>
            </a:r>
          </a:p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Defined</a:t>
            </a:r>
          </a:p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Purpose</a:t>
            </a:r>
          </a:p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Application</a:t>
            </a:r>
          </a:p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When required</a:t>
            </a:r>
          </a:p>
          <a:p>
            <a:pPr lvl="1">
              <a:defRPr/>
            </a:pPr>
            <a:r>
              <a:rPr lang="en-US" dirty="0">
                <a:cs typeface="Calibri" panose="020F0502020204030204" pitchFamily="34" charset="0"/>
              </a:rPr>
              <a:t>Supplier (OTTO Tier 1s…holder of OTTO PO) flow‐down to sub-tiers</a:t>
            </a:r>
          </a:p>
          <a:p>
            <a:pPr>
              <a:defRPr/>
            </a:pPr>
            <a:r>
              <a:rPr lang="en-US" dirty="0">
                <a:cs typeface="Calibri" panose="020F0502020204030204" pitchFamily="34" charset="0"/>
              </a:rPr>
              <a:t>Submission </a:t>
            </a:r>
          </a:p>
          <a:p>
            <a:pPr lvl="1">
              <a:defRPr/>
            </a:pPr>
            <a:r>
              <a:rPr lang="en-US" dirty="0">
                <a:cs typeface="Calibri" panose="020F0502020204030204" pitchFamily="34" charset="0"/>
              </a:rPr>
              <a:t>AS9102 FAI Report contents</a:t>
            </a:r>
          </a:p>
          <a:p>
            <a:pPr lvl="1">
              <a:defRPr/>
            </a:pPr>
            <a:r>
              <a:rPr lang="en-US" dirty="0">
                <a:cs typeface="Calibri" panose="020F0502020204030204" pitchFamily="34" charset="0"/>
              </a:rPr>
              <a:t>How and where to submit</a:t>
            </a:r>
          </a:p>
          <a:p>
            <a:pPr marL="0" indent="0">
              <a:buNone/>
            </a:pPr>
            <a:endParaRPr lang="en-US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38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AS9102 First Article Inspection (FAI)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443319"/>
            <a:ext cx="11036267" cy="472888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Defined </a:t>
            </a:r>
          </a:p>
          <a:p>
            <a:pPr>
              <a:defRPr/>
            </a:pPr>
            <a:r>
              <a:rPr lang="en-US" dirty="0"/>
              <a:t>AS9102 First Article Inspection</a:t>
            </a:r>
          </a:p>
          <a:p>
            <a:pPr lvl="1"/>
            <a:r>
              <a:rPr lang="en-US" b="0" i="0" dirty="0">
                <a:solidFill>
                  <a:srgbClr val="474747"/>
                </a:solidFill>
                <a:effectLst/>
              </a:rPr>
              <a:t>First piece - first item made to prove a process (typically made at the beginning of a shift, run etc.)…focus is dimensional conformance</a:t>
            </a:r>
          </a:p>
          <a:p>
            <a:pPr lvl="2"/>
            <a:r>
              <a:rPr lang="en-US" b="0" i="0" dirty="0">
                <a:solidFill>
                  <a:srgbClr val="474747"/>
                </a:solidFill>
                <a:effectLst/>
              </a:rPr>
              <a:t>Machining</a:t>
            </a:r>
          </a:p>
          <a:p>
            <a:pPr lvl="2"/>
            <a:r>
              <a:rPr lang="en-US" dirty="0">
                <a:solidFill>
                  <a:srgbClr val="474747"/>
                </a:solidFill>
              </a:rPr>
              <a:t>Molding</a:t>
            </a:r>
          </a:p>
          <a:p>
            <a:pPr lvl="2"/>
            <a:r>
              <a:rPr lang="en-US" b="0" i="0" dirty="0">
                <a:solidFill>
                  <a:srgbClr val="474747"/>
                </a:solidFill>
                <a:effectLst/>
              </a:rPr>
              <a:t>Plating</a:t>
            </a:r>
          </a:p>
          <a:p>
            <a:pPr lvl="1"/>
            <a:r>
              <a:rPr lang="en-US" b="0" i="0" dirty="0">
                <a:solidFill>
                  <a:srgbClr val="474747"/>
                </a:solidFill>
                <a:effectLst/>
              </a:rPr>
              <a:t>First article – single or several components which result from a few/several processes </a:t>
            </a:r>
          </a:p>
          <a:p>
            <a:pPr lvl="2"/>
            <a:r>
              <a:rPr lang="en-US" dirty="0">
                <a:solidFill>
                  <a:srgbClr val="474747"/>
                </a:solidFill>
              </a:rPr>
              <a:t>Molded component that includes paint and pad printing</a:t>
            </a:r>
          </a:p>
          <a:p>
            <a:pPr lvl="2"/>
            <a:r>
              <a:rPr lang="en-US" dirty="0">
                <a:solidFill>
                  <a:srgbClr val="474747"/>
                </a:solidFill>
              </a:rPr>
              <a:t>Assembly</a:t>
            </a:r>
          </a:p>
          <a:p>
            <a:pPr lvl="2"/>
            <a:r>
              <a:rPr lang="en-US" dirty="0">
                <a:solidFill>
                  <a:srgbClr val="474747"/>
                </a:solidFill>
              </a:rPr>
              <a:t>Finished Good</a:t>
            </a:r>
            <a:endParaRPr lang="en-US" dirty="0"/>
          </a:p>
          <a:p>
            <a:pPr>
              <a:defRPr/>
            </a:pPr>
            <a:endParaRPr lang="en-US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5555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AS9102 First Article Inspection (FAI)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443319"/>
            <a:ext cx="11036267" cy="472888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Defined </a:t>
            </a:r>
          </a:p>
          <a:p>
            <a:pPr>
              <a:defRPr/>
            </a:pPr>
            <a:r>
              <a:rPr lang="en-US" dirty="0"/>
              <a:t>AS9102 First Article Inspection</a:t>
            </a:r>
          </a:p>
          <a:p>
            <a:pPr lvl="1">
              <a:defRPr/>
            </a:pPr>
            <a:r>
              <a:rPr lang="en-US" dirty="0">
                <a:solidFill>
                  <a:srgbClr val="474747"/>
                </a:solidFill>
              </a:rPr>
              <a:t>D</a:t>
            </a:r>
            <a:r>
              <a:rPr lang="en-US" b="0" i="0" dirty="0">
                <a:solidFill>
                  <a:srgbClr val="474747"/>
                </a:solidFill>
                <a:effectLst/>
              </a:rPr>
              <a:t>etailed process for manufacturers and customers to capture product requirements, inspect and document </a:t>
            </a:r>
            <a:r>
              <a:rPr lang="en-US" b="0" i="0" u="sng" dirty="0">
                <a:solidFill>
                  <a:srgbClr val="474747"/>
                </a:solidFill>
                <a:effectLst/>
              </a:rPr>
              <a:t>all</a:t>
            </a:r>
            <a:r>
              <a:rPr lang="en-US" b="0" i="0" dirty="0">
                <a:solidFill>
                  <a:srgbClr val="474747"/>
                </a:solidFill>
                <a:effectLst/>
              </a:rPr>
              <a:t> product features and the materials and processes used in the manufacture of the part, product or assembly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lvl="1">
              <a:defRPr/>
            </a:pPr>
            <a:r>
              <a:rPr lang="en-US" b="0" i="0" dirty="0">
                <a:solidFill>
                  <a:srgbClr val="474747"/>
                </a:solidFill>
                <a:effectLst/>
              </a:rPr>
              <a:t>Primarily used by the aerospace and defense industries</a:t>
            </a:r>
          </a:p>
          <a:p>
            <a:pPr lvl="1">
              <a:defRPr/>
            </a:pPr>
            <a:r>
              <a:rPr lang="en-US" b="0" i="0" dirty="0">
                <a:solidFill>
                  <a:srgbClr val="474747"/>
                </a:solidFill>
                <a:effectLst/>
              </a:rPr>
              <a:t>Certifies that each sample was produced and inspected according to customer specifications </a:t>
            </a:r>
          </a:p>
          <a:p>
            <a:pPr lvl="1">
              <a:defRPr/>
            </a:pPr>
            <a:r>
              <a:rPr lang="en-US" b="0" i="0" dirty="0">
                <a:solidFill>
                  <a:srgbClr val="474747"/>
                </a:solidFill>
                <a:effectLst/>
              </a:rPr>
              <a:t>Three required forms: Part Number Accountability, Product Accountability, and Characteristic Accountability</a:t>
            </a:r>
          </a:p>
          <a:p>
            <a:pPr lvl="1">
              <a:defRPr/>
            </a:pPr>
            <a:endParaRPr lang="en-US" b="0" i="0" dirty="0">
              <a:solidFill>
                <a:srgbClr val="474747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9875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AS9102 First Article Inspection (FAI)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443318"/>
            <a:ext cx="11036267" cy="510988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Purpose </a:t>
            </a:r>
          </a:p>
          <a:p>
            <a:pPr algn="l"/>
            <a:r>
              <a:rPr lang="en-US" b="0" i="0" u="none" strike="noStrike" baseline="0" dirty="0"/>
              <a:t>Verify and validate processes are capable of producing characteristics that meet engineering and design requirements</a:t>
            </a:r>
          </a:p>
          <a:p>
            <a:r>
              <a:rPr lang="en-US" b="0" i="0" dirty="0">
                <a:solidFill>
                  <a:srgbClr val="474747"/>
                </a:solidFill>
                <a:effectLst/>
              </a:rPr>
              <a:t>Provide raw material traceability from producer to customer (i.e., OTTO)</a:t>
            </a:r>
            <a:endParaRPr lang="en-US" dirty="0"/>
          </a:p>
          <a:p>
            <a:pPr algn="l"/>
            <a:r>
              <a:rPr lang="en-US" b="0" i="0" u="none" strike="noStrike" baseline="0" dirty="0"/>
              <a:t>Provides objective evidence, the product realization processes are capable of producing conforming product</a:t>
            </a:r>
          </a:p>
          <a:p>
            <a:pPr algn="l"/>
            <a:r>
              <a:rPr lang="en-US" b="0" i="0" u="none" strike="noStrike" baseline="0" dirty="0"/>
              <a:t>Demonstrates manufacturers and processors of the product have an understanding of requirements</a:t>
            </a:r>
          </a:p>
          <a:p>
            <a:pPr algn="l"/>
            <a:r>
              <a:rPr lang="en-US" b="0" i="0" u="none" strike="noStrike" baseline="0" dirty="0"/>
              <a:t>Provides assurance of product conformance at the start of production and after changes</a:t>
            </a:r>
          </a:p>
        </p:txBody>
      </p:sp>
    </p:spTree>
    <p:extLst>
      <p:ext uri="{BB962C8B-B14F-4D97-AF65-F5344CB8AC3E}">
        <p14:creationId xmlns:p14="http://schemas.microsoft.com/office/powerpoint/2010/main" val="4211309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</a:rPr>
              <a:t>AS9102 First Article Inspection (FAI)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443319"/>
            <a:ext cx="11036267" cy="472888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Application </a:t>
            </a:r>
          </a:p>
          <a:p>
            <a:pPr algn="l"/>
            <a:r>
              <a:rPr lang="en-US" b="0" i="0" u="none" strike="noStrike" baseline="0" dirty="0"/>
              <a:t>Parts and product used in aerospace or defense industries</a:t>
            </a:r>
          </a:p>
          <a:p>
            <a:pPr algn="l"/>
            <a:r>
              <a:rPr lang="en-US" b="0" i="0" u="none" strike="noStrike" baseline="0" dirty="0"/>
              <a:t>Organizations responsible for processes that produce the design characteristics of the product </a:t>
            </a:r>
          </a:p>
          <a:p>
            <a:r>
              <a:rPr lang="en-US" dirty="0"/>
              <a:t>Req’mt imposed by OTTO’s customer…AS9102 FAI becomes a req’mt for OTTO’s suppliers</a:t>
            </a:r>
          </a:p>
          <a:p>
            <a:pPr algn="l"/>
            <a:endParaRPr lang="en-US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727150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+mn-lt"/>
              </a:rPr>
              <a:t>AS9102 First Article Inspection (FAI)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443319"/>
            <a:ext cx="11036267" cy="492162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Application </a:t>
            </a:r>
          </a:p>
          <a:p>
            <a:pPr algn="l"/>
            <a:r>
              <a:rPr lang="en-US" dirty="0"/>
              <a:t>AS9102 </a:t>
            </a:r>
            <a:r>
              <a:rPr lang="en-US" b="0" i="0" u="none" strike="noStrike" baseline="0" dirty="0"/>
              <a:t>applies to assemblies, sub-assemblies, and detail parts including castings, forgings, and </a:t>
            </a:r>
            <a:r>
              <a:rPr lang="en-US" b="0" i="0" u="sng" strike="noStrike" baseline="0" dirty="0"/>
              <a:t>modified</a:t>
            </a:r>
            <a:r>
              <a:rPr lang="en-US" b="0" i="0" u="none" strike="noStrike" baseline="0" dirty="0"/>
              <a:t> standard catalog or Commercial-Off-the-Shelf (COTS) items </a:t>
            </a:r>
          </a:p>
          <a:p>
            <a:pPr lvl="1"/>
            <a:r>
              <a:rPr lang="en-US" b="0" i="0" u="none" strike="noStrike" baseline="0" dirty="0"/>
              <a:t>Each of these items shall have a separate FAI</a:t>
            </a:r>
          </a:p>
          <a:p>
            <a:pPr algn="l"/>
            <a:r>
              <a:rPr lang="en-US" b="0" i="0" u="none" strike="noStrike" baseline="0" dirty="0"/>
              <a:t>Exceptions</a:t>
            </a:r>
          </a:p>
          <a:p>
            <a:pPr lvl="1"/>
            <a:r>
              <a:rPr lang="en-US" b="0" i="0" u="none" strike="noStrike" baseline="0" dirty="0"/>
              <a:t>Unless specifically noted on the OTTO PO (code Q100) AS9102s are </a:t>
            </a:r>
            <a:r>
              <a:rPr lang="en-US" b="0" i="0" u="sng" strike="noStrike" baseline="0" dirty="0"/>
              <a:t>not</a:t>
            </a:r>
            <a:r>
              <a:rPr lang="en-US" b="0" i="0" u="none" strike="noStrike" baseline="0" dirty="0"/>
              <a:t> required for</a:t>
            </a:r>
            <a:r>
              <a:rPr lang="en-US" sz="2000" b="0" i="0" u="none" strike="noStrike" baseline="0" dirty="0"/>
              <a:t>:</a:t>
            </a:r>
          </a:p>
          <a:p>
            <a:pPr lvl="2"/>
            <a:r>
              <a:rPr lang="en-US" b="0" i="0" u="none" strike="noStrike" baseline="0" dirty="0"/>
              <a:t>R&amp;D and prototype parts that are </a:t>
            </a:r>
            <a:r>
              <a:rPr lang="en-US" b="0" i="0" u="sng" strike="noStrike" baseline="0" dirty="0"/>
              <a:t>not</a:t>
            </a:r>
            <a:r>
              <a:rPr lang="en-US" b="0" i="0" u="none" strike="noStrike" baseline="0" dirty="0"/>
              <a:t> considered as part of the first production run</a:t>
            </a:r>
          </a:p>
          <a:p>
            <a:pPr lvl="2"/>
            <a:r>
              <a:rPr lang="en-US" b="0" i="0" u="none" strike="noStrike" baseline="0" dirty="0"/>
              <a:t>Standard catalog and COTS items</a:t>
            </a:r>
          </a:p>
          <a:p>
            <a:pPr lvl="3"/>
            <a:r>
              <a:rPr lang="en-US" sz="1600" b="0" i="0" u="none" strike="noStrike" baseline="0" dirty="0"/>
              <a:t>If included in an assembly, </a:t>
            </a:r>
            <a:r>
              <a:rPr lang="en-US" sz="1600" dirty="0"/>
              <a:t>s</a:t>
            </a:r>
            <a:r>
              <a:rPr lang="en-US" sz="1600" b="0" i="0" u="none" strike="noStrike" baseline="0" dirty="0"/>
              <a:t>tandard catalog and COTS items shall be listed in the index of part numbers on AS9102 Form 1, but FAIs are </a:t>
            </a:r>
            <a:r>
              <a:rPr lang="en-US" sz="1600" b="0" i="0" u="sng" strike="noStrike" baseline="0" dirty="0"/>
              <a:t>not</a:t>
            </a:r>
            <a:r>
              <a:rPr lang="en-US" sz="1600" b="0" i="0" u="none" strike="noStrike" baseline="0" dirty="0"/>
              <a:t> required</a:t>
            </a:r>
            <a:endParaRPr lang="en-US" sz="1600" b="0" i="0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9188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4010D1-E15C-4E97-AF64-4F04684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AS9102 First Article Inspection (FAI) Requirements</a:t>
            </a:r>
            <a:endParaRPr lang="en-US" dirty="0"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AEBC2-CAD2-483A-AC27-CDC529A9E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812" y="1359328"/>
            <a:ext cx="11036267" cy="54179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US" sz="4100" dirty="0"/>
              <a:t>When Required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0000"/>
                </a:solidFill>
                <a:effectLst/>
              </a:rPr>
              <a:t>New production part or product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0000"/>
                </a:solidFill>
                <a:effectLst/>
              </a:rPr>
              <a:t>Design change (new part number or revision)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0000"/>
                </a:solidFill>
                <a:effectLst/>
              </a:rPr>
              <a:t>Manufacturing process change (includes outside/secondary processes)</a:t>
            </a:r>
          </a:p>
          <a:p>
            <a:pPr lvl="1"/>
            <a:r>
              <a:rPr lang="en-US" sz="2900" b="0" i="0" dirty="0">
                <a:solidFill>
                  <a:srgbClr val="000000"/>
                </a:solidFill>
                <a:effectLst/>
              </a:rPr>
              <a:t>New/different </a:t>
            </a:r>
            <a:r>
              <a:rPr lang="en-US" sz="2900" dirty="0">
                <a:solidFill>
                  <a:srgbClr val="000000"/>
                </a:solidFill>
              </a:rPr>
              <a:t>s</a:t>
            </a:r>
            <a:r>
              <a:rPr lang="en-US" sz="2900" b="0" i="0" dirty="0">
                <a:solidFill>
                  <a:srgbClr val="000000"/>
                </a:solidFill>
                <a:effectLst/>
              </a:rPr>
              <a:t>upplier</a:t>
            </a:r>
          </a:p>
          <a:p>
            <a:pPr lvl="1"/>
            <a:r>
              <a:rPr lang="en-US" sz="2900" b="0" i="0" dirty="0">
                <a:solidFill>
                  <a:srgbClr val="000000"/>
                </a:solidFill>
                <a:effectLst/>
              </a:rPr>
              <a:t>New/different i</a:t>
            </a:r>
            <a:r>
              <a:rPr lang="en-US" sz="2900" dirty="0">
                <a:solidFill>
                  <a:srgbClr val="000000"/>
                </a:solidFill>
              </a:rPr>
              <a:t>nspection method(s)</a:t>
            </a:r>
          </a:p>
          <a:p>
            <a:pPr lvl="1"/>
            <a:r>
              <a:rPr lang="en-US" sz="2900" b="0" i="0" dirty="0">
                <a:solidFill>
                  <a:srgbClr val="000000"/>
                </a:solidFill>
                <a:effectLst/>
              </a:rPr>
              <a:t>New/different/revised tooling…Does not include tooling PM</a:t>
            </a:r>
          </a:p>
          <a:p>
            <a:pPr lvl="1"/>
            <a:r>
              <a:rPr lang="en-US" sz="2900" b="0" i="0" dirty="0">
                <a:solidFill>
                  <a:srgbClr val="000000"/>
                </a:solidFill>
                <a:effectLst/>
              </a:rPr>
              <a:t>New/different material…Does not include new batch/lot/heat numbers</a:t>
            </a:r>
          </a:p>
          <a:p>
            <a:pPr lvl="1"/>
            <a:r>
              <a:rPr lang="en-US" sz="2900" b="0" i="0" dirty="0">
                <a:solidFill>
                  <a:srgbClr val="000000"/>
                </a:solidFill>
                <a:effectLst/>
              </a:rPr>
              <a:t>Change in manufacturing location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b="0" i="0" dirty="0">
                <a:solidFill>
                  <a:srgbClr val="000000"/>
                </a:solidFill>
                <a:effectLst/>
              </a:rPr>
              <a:t>Lapse in production </a:t>
            </a:r>
            <a:r>
              <a:rPr lang="en-US" sz="3400" b="0" i="0" u="sng" dirty="0">
                <a:solidFill>
                  <a:srgbClr val="000000"/>
                </a:solidFill>
                <a:effectLst/>
              </a:rPr>
              <a:t>&gt;</a:t>
            </a:r>
            <a:r>
              <a:rPr lang="en-US" sz="3400" b="0" i="0" dirty="0">
                <a:solidFill>
                  <a:srgbClr val="000000"/>
                </a:solidFill>
                <a:effectLst/>
              </a:rPr>
              <a:t> 2 years</a:t>
            </a:r>
          </a:p>
          <a:p>
            <a:pPr lvl="1"/>
            <a:r>
              <a:rPr lang="en-US" sz="2900" dirty="0"/>
              <a:t>Determine from </a:t>
            </a:r>
            <a:r>
              <a:rPr lang="en-US" sz="2900" b="0" i="0" u="none" strike="noStrike" baseline="0" dirty="0"/>
              <a:t>the completion of the last production operation to the actual restart of ‘new’ production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Correction of a discrepancy on a previously submitted part/FAI</a:t>
            </a:r>
            <a:endParaRPr lang="en-US" sz="3400" b="0" i="0" dirty="0">
              <a:solidFill>
                <a:srgbClr val="000000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rgbClr val="000000"/>
                </a:solidFill>
              </a:rPr>
              <a:t>OTTO request</a:t>
            </a:r>
          </a:p>
          <a:p>
            <a:pPr marL="0" indent="0" algn="ctr">
              <a:buNone/>
            </a:pPr>
            <a:r>
              <a:rPr lang="en-US" sz="2300" b="1" u="sng" dirty="0">
                <a:solidFill>
                  <a:srgbClr val="FF0000"/>
                </a:solidFill>
              </a:rPr>
              <a:t>When applicable, OTTO Tier 1 suppliers must flow‐down FAI requirements to their sub-tiers</a:t>
            </a:r>
            <a:endParaRPr lang="en-US" sz="2300" b="0" i="0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  <a:defRPr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3647609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Supplier Documentation Less FAIs.pptm" id="{A32826EA-D052-4162-82B9-2ECD05B61F10}" vid="{0C1F5949-C3A9-4868-A2C9-B273621C7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 Supplier Documentation Less FAIs.pptm" id="{A32826EA-D052-4162-82B9-2ECD05B61F10}" vid="{C2E15CBE-712B-437D-A0EB-D0AFEEF6F91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1E61467742FB419C0A8E54474E4E50" ma:contentTypeVersion="14" ma:contentTypeDescription="Create a new document." ma:contentTypeScope="" ma:versionID="a4a1886e436d6c9572292c8e532c271b">
  <xsd:schema xmlns:xsd="http://www.w3.org/2001/XMLSchema" xmlns:xs="http://www.w3.org/2001/XMLSchema" xmlns:p="http://schemas.microsoft.com/office/2006/metadata/properties" xmlns:ns3="059ca695-7143-4d09-a05e-13b0cf74d263" xmlns:ns4="674c4db2-0bf1-4db8-b52f-a338179d0c3e" targetNamespace="http://schemas.microsoft.com/office/2006/metadata/properties" ma:root="true" ma:fieldsID="8b754b585012feb9e5bad6dd1fac6071" ns3:_="" ns4:_="">
    <xsd:import namespace="059ca695-7143-4d09-a05e-13b0cf74d263"/>
    <xsd:import namespace="674c4db2-0bf1-4db8-b52f-a338179d0c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ca695-7143-4d09-a05e-13b0cf74d2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c4db2-0bf1-4db8-b52f-a338179d0c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BF8CA4-6B2B-44E9-ABE5-CF16505615FE}">
  <ds:schemaRefs>
    <ds:schemaRef ds:uri="http://purl.org/dc/elements/1.1/"/>
    <ds:schemaRef ds:uri="http://schemas.microsoft.com/office/2006/metadata/properties"/>
    <ds:schemaRef ds:uri="674c4db2-0bf1-4db8-b52f-a338179d0c3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59ca695-7143-4d09-a05e-13b0cf74d26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DE75B1-93FC-4E0B-986E-7D06A4944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ca695-7143-4d09-a05e-13b0cf74d263"/>
    <ds:schemaRef ds:uri="674c4db2-0bf1-4db8-b52f-a338179d0c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D02A212-C239-4D28-95F9-C59FBF8807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4616</TotalTime>
  <Words>1815</Words>
  <Application>Microsoft Office PowerPoint</Application>
  <PresentationFormat>Widescreen</PresentationFormat>
  <Paragraphs>269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ArialMT</vt:lpstr>
      <vt:lpstr>Bebas</vt:lpstr>
      <vt:lpstr>Calibri</vt:lpstr>
      <vt:lpstr>Calibri Light</vt:lpstr>
      <vt:lpstr>Courier New</vt:lpstr>
      <vt:lpstr>Google Sans</vt:lpstr>
      <vt:lpstr>Roboto</vt:lpstr>
      <vt:lpstr>Wingdings</vt:lpstr>
      <vt:lpstr>Custom Design</vt:lpstr>
      <vt:lpstr>Office Theme</vt:lpstr>
      <vt:lpstr>PowerPoint Presentation</vt:lpstr>
      <vt:lpstr>General Information</vt:lpstr>
      <vt:lpstr>Agenda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AS9102 First Article Inspection (FAI) Requirements</vt:lpstr>
      <vt:lpstr>PowerPoint Presentation</vt:lpstr>
      <vt:lpstr>AS9102 First Article Inspection (FAI) Requirements</vt:lpstr>
      <vt:lpstr>AS9102 First Article Inspection (FAI) Requirements</vt:lpstr>
      <vt:lpstr>PowerPoint Presentation</vt:lpstr>
      <vt:lpstr>AS9102 First Article Inspection (FAI) Requirements</vt:lpstr>
      <vt:lpstr>PowerPoint Presentation</vt:lpstr>
      <vt:lpstr>Future Webinars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Malinowski</dc:creator>
  <cp:lastModifiedBy>Malinowski, Mary</cp:lastModifiedBy>
  <cp:revision>220</cp:revision>
  <cp:lastPrinted>2023-10-11T10:33:18Z</cp:lastPrinted>
  <dcterms:created xsi:type="dcterms:W3CDTF">2021-12-02T05:57:00Z</dcterms:created>
  <dcterms:modified xsi:type="dcterms:W3CDTF">2023-10-12T14:22:24Z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0x010100511E61467742FB419C0A8E54474E4E50</vt:lpwstr>
  </property>
</Properties>
</file>